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7" roundtripDataSignature="AMtx7mhzc7CNHnbHN4toiOqzJJBoc1JQ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nvSpPr>
        <p:spPr>
          <a:xfrm>
            <a:off x="600075" y="2479375"/>
            <a:ext cx="5676900" cy="724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latin typeface="Calibri"/>
                <a:ea typeface="Calibri"/>
                <a:cs typeface="Calibri"/>
                <a:sym typeface="Calibri"/>
              </a:rPr>
              <a:t>De omgekeerde wereld</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600"/>
              <a:buFont typeface="Arial"/>
              <a:buNone/>
            </a:pPr>
            <a:r>
              <a:rPr i="1" lang="nl" sz="1200">
                <a:solidFill>
                  <a:srgbClr val="F39430"/>
                </a:solidFill>
                <a:latin typeface="Calibri"/>
                <a:ea typeface="Calibri"/>
                <a:cs typeface="Calibri"/>
                <a:sym typeface="Calibri"/>
              </a:rPr>
              <a:t>2 Koningen 5: 2-3</a:t>
            </a:r>
            <a:endParaRPr i="1" sz="1200">
              <a:solidFill>
                <a:srgbClr val="F3943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i="1" lang="nl" sz="1200">
                <a:solidFill>
                  <a:srgbClr val="F39430"/>
                </a:solidFill>
                <a:latin typeface="Calibri"/>
                <a:ea typeface="Calibri"/>
                <a:cs typeface="Calibri"/>
                <a:sym typeface="Calibri"/>
              </a:rPr>
              <a:t>Er kwamen vaak Arameeërs naar Israël om te roven en te stelen. Op één van die tochten hadden ze een jong meisje uit Israël meegenomen naar hun land. Dat meisje was nu een slavin van de vrouw van Naäman. Op een keer zei ze tegen haar meesteres: ‘Ach, kon uw man maar naar de profeet in Samaria gaan. Die zou hem wel beter maken!’ </a:t>
            </a:r>
            <a:endParaRPr i="1" sz="1200">
              <a:solidFill>
                <a:srgbClr val="F39430"/>
              </a:solidFill>
              <a:latin typeface="Calibri"/>
              <a:ea typeface="Calibri"/>
              <a:cs typeface="Calibri"/>
              <a:sym typeface="Calibri"/>
            </a:endParaRPr>
          </a:p>
          <a:p>
            <a:pPr indent="0" lvl="0" marL="0" rtl="0" algn="ctr">
              <a:spcBef>
                <a:spcPts val="0"/>
              </a:spcBef>
              <a:spcAft>
                <a:spcPts val="0"/>
              </a:spcAft>
              <a:buClr>
                <a:srgbClr val="000000"/>
              </a:buClr>
              <a:buSzPts val="1600"/>
              <a:buFont typeface="Arial"/>
              <a:buNone/>
            </a:pPr>
            <a:r>
              <a:rPr i="1" lang="nl" sz="1200">
                <a:solidFill>
                  <a:srgbClr val="F39430"/>
                </a:solidFill>
                <a:latin typeface="Calibri"/>
                <a:ea typeface="Calibri"/>
                <a:cs typeface="Calibri"/>
                <a:sym typeface="Calibri"/>
              </a:rPr>
              <a:t>2 Koningen 5:13</a:t>
            </a:r>
            <a:endParaRPr i="1" sz="1200">
              <a:solidFill>
                <a:srgbClr val="F3943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i="1" lang="nl" sz="1200">
                <a:solidFill>
                  <a:srgbClr val="F39430"/>
                </a:solidFill>
                <a:latin typeface="Calibri"/>
                <a:ea typeface="Calibri"/>
                <a:cs typeface="Calibri"/>
                <a:sym typeface="Calibri"/>
              </a:rPr>
              <a:t>....Maar zijn dienaren kwamen achter hem aan en zeiden: ‘Meester, als die profeet u iets moeilijks had gevraagd, had u het vast en zeker gedaan. En nu heeft hij alleen maar gezegd: ‘Was u, dan zult u genezen zijn.’</a:t>
            </a:r>
            <a:endParaRPr b="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Calibri"/>
                <a:ea typeface="Calibri"/>
                <a:cs typeface="Calibri"/>
                <a:sym typeface="Calibri"/>
              </a:rPr>
              <a:t>Nodig</a:t>
            </a:r>
            <a:endParaRPr b="1" i="0" sz="1200" u="none" cap="none" strike="noStrike">
              <a:solidFill>
                <a:srgbClr val="000000"/>
              </a:solidFill>
              <a:latin typeface="Calibri"/>
              <a:ea typeface="Calibri"/>
              <a:cs typeface="Calibri"/>
              <a:sym typeface="Calibri"/>
            </a:endParaRPr>
          </a:p>
          <a:p>
            <a:pPr indent="-304800" lvl="0" marL="457200" marR="0" rtl="0" algn="l">
              <a:lnSpc>
                <a:spcPct val="100000"/>
              </a:lnSpc>
              <a:spcBef>
                <a:spcPts val="0"/>
              </a:spcBef>
              <a:spcAft>
                <a:spcPts val="0"/>
              </a:spcAft>
              <a:buSzPts val="1200"/>
              <a:buFont typeface="Calibri"/>
              <a:buChar char="●"/>
            </a:pPr>
            <a:r>
              <a:rPr lang="nl" sz="1200">
                <a:latin typeface="Calibri"/>
                <a:ea typeface="Calibri"/>
                <a:cs typeface="Calibri"/>
                <a:sym typeface="Calibri"/>
              </a:rPr>
              <a:t>m</a:t>
            </a:r>
            <a:r>
              <a:rPr i="0" lang="nl" sz="1200" u="none" cap="none" strike="noStrike">
                <a:solidFill>
                  <a:srgbClr val="000000"/>
                </a:solidFill>
                <a:latin typeface="Calibri"/>
                <a:ea typeface="Calibri"/>
                <a:cs typeface="Calibri"/>
                <a:sym typeface="Calibri"/>
              </a:rPr>
              <a:t>odder (water mengen met aarde of zand) </a:t>
            </a:r>
            <a:endParaRPr sz="1200">
              <a:latin typeface="Calibri"/>
              <a:ea typeface="Calibri"/>
              <a:cs typeface="Calibri"/>
              <a:sym typeface="Calibri"/>
            </a:endParaRPr>
          </a:p>
          <a:p>
            <a:pPr indent="-304800" lvl="0" marL="457200" marR="0" rtl="0" algn="l">
              <a:lnSpc>
                <a:spcPct val="100000"/>
              </a:lnSpc>
              <a:spcBef>
                <a:spcPts val="0"/>
              </a:spcBef>
              <a:spcAft>
                <a:spcPts val="0"/>
              </a:spcAft>
              <a:buSzPts val="1200"/>
              <a:buFont typeface="Calibri"/>
              <a:buChar char="●"/>
            </a:pPr>
            <a:r>
              <a:rPr lang="nl" sz="1200">
                <a:latin typeface="Calibri"/>
                <a:ea typeface="Calibri"/>
                <a:cs typeface="Calibri"/>
                <a:sym typeface="Calibri"/>
              </a:rPr>
              <a:t>t</a:t>
            </a:r>
            <a:r>
              <a:rPr i="0" lang="nl" sz="1200" u="none" cap="none" strike="noStrike">
                <a:solidFill>
                  <a:srgbClr val="000000"/>
                </a:solidFill>
                <a:latin typeface="Calibri"/>
                <a:ea typeface="Calibri"/>
                <a:cs typeface="Calibri"/>
                <a:sym typeface="Calibri"/>
              </a:rPr>
              <a:t>akjes o</a:t>
            </a:r>
            <a:r>
              <a:rPr lang="nl" sz="1200">
                <a:latin typeface="Calibri"/>
                <a:ea typeface="Calibri"/>
                <a:cs typeface="Calibri"/>
                <a:sym typeface="Calibri"/>
              </a:rPr>
              <a:t>f</a:t>
            </a:r>
            <a:r>
              <a:rPr i="0" lang="nl" sz="1200" u="none" cap="none" strike="noStrike">
                <a:solidFill>
                  <a:srgbClr val="000000"/>
                </a:solidFill>
                <a:latin typeface="Calibri"/>
                <a:ea typeface="Calibri"/>
                <a:cs typeface="Calibri"/>
                <a:sym typeface="Calibri"/>
              </a:rPr>
              <a:t> kwasten om mee te verven</a:t>
            </a:r>
            <a:endParaRPr sz="1200">
              <a:latin typeface="Calibri"/>
              <a:ea typeface="Calibri"/>
              <a:cs typeface="Calibri"/>
              <a:sym typeface="Calibri"/>
            </a:endParaRPr>
          </a:p>
          <a:p>
            <a:pPr indent="-304800" lvl="0" marL="457200" marR="0" rtl="0" algn="l">
              <a:lnSpc>
                <a:spcPct val="100000"/>
              </a:lnSpc>
              <a:spcBef>
                <a:spcPts val="0"/>
              </a:spcBef>
              <a:spcAft>
                <a:spcPts val="0"/>
              </a:spcAft>
              <a:buSzPts val="1200"/>
              <a:buFont typeface="Calibri"/>
              <a:buChar char="●"/>
            </a:pPr>
            <a:r>
              <a:rPr lang="nl" sz="1200">
                <a:latin typeface="Calibri"/>
                <a:ea typeface="Calibri"/>
                <a:cs typeface="Calibri"/>
                <a:sym typeface="Calibri"/>
              </a:rPr>
              <a:t>b</a:t>
            </a:r>
            <a:r>
              <a:rPr i="0" lang="nl" sz="1200" u="none" cap="none" strike="noStrike">
                <a:solidFill>
                  <a:srgbClr val="000000"/>
                </a:solidFill>
                <a:latin typeface="Calibri"/>
                <a:ea typeface="Calibri"/>
                <a:cs typeface="Calibri"/>
                <a:sym typeface="Calibri"/>
              </a:rPr>
              <a:t>laderen of andere materialen uit de natuur om het schilderij mee te versieren</a:t>
            </a:r>
            <a:endParaRPr sz="1200">
              <a:latin typeface="Calibri"/>
              <a:ea typeface="Calibri"/>
              <a:cs typeface="Calibri"/>
              <a:sym typeface="Calibri"/>
            </a:endParaRPr>
          </a:p>
          <a:p>
            <a:pPr indent="-304800" lvl="0" marL="457200" marR="0" rtl="0" algn="l">
              <a:lnSpc>
                <a:spcPct val="100000"/>
              </a:lnSpc>
              <a:spcBef>
                <a:spcPts val="0"/>
              </a:spcBef>
              <a:spcAft>
                <a:spcPts val="0"/>
              </a:spcAft>
              <a:buSzPts val="1200"/>
              <a:buFont typeface="Calibri"/>
              <a:buChar char="●"/>
            </a:pPr>
            <a:r>
              <a:rPr lang="nl" sz="1200">
                <a:latin typeface="Calibri"/>
                <a:ea typeface="Calibri"/>
                <a:cs typeface="Calibri"/>
                <a:sym typeface="Calibri"/>
              </a:rPr>
              <a:t>p</a:t>
            </a:r>
            <a:r>
              <a:rPr i="0" lang="nl" sz="1200" u="none" cap="none" strike="noStrike">
                <a:solidFill>
                  <a:srgbClr val="000000"/>
                </a:solidFill>
                <a:latin typeface="Calibri"/>
                <a:ea typeface="Calibri"/>
                <a:cs typeface="Calibri"/>
                <a:sym typeface="Calibri"/>
              </a:rPr>
              <a:t>apier</a:t>
            </a:r>
            <a:r>
              <a:rPr lang="nl" sz="1200">
                <a:latin typeface="Calibri"/>
                <a:ea typeface="Calibri"/>
                <a:cs typeface="Calibri"/>
                <a:sym typeface="Calibri"/>
              </a:rPr>
              <a:t>, een plaat of een bak om het schilderij op te maken. </a:t>
            </a:r>
            <a:endParaRPr i="0" sz="12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200">
              <a:latin typeface="Calibri"/>
              <a:ea typeface="Calibri"/>
              <a:cs typeface="Calibri"/>
              <a:sym typeface="Calibri"/>
            </a:endParaRPr>
          </a:p>
          <a:p>
            <a:pPr indent="0" lvl="0" marL="0" marR="0" rtl="0" algn="l">
              <a:lnSpc>
                <a:spcPct val="100000"/>
              </a:lnSpc>
              <a:spcBef>
                <a:spcPts val="0"/>
              </a:spcBef>
              <a:spcAft>
                <a:spcPts val="0"/>
              </a:spcAft>
              <a:buNone/>
            </a:pPr>
            <a:r>
              <a:rPr b="1" i="0" lang="nl" sz="1200" u="none" cap="none" strike="noStrike">
                <a:solidFill>
                  <a:srgbClr val="000000"/>
                </a:solidFill>
                <a:latin typeface="Calibri"/>
                <a:ea typeface="Calibri"/>
                <a:cs typeface="Calibri"/>
                <a:sym typeface="Calibri"/>
              </a:rPr>
              <a:t>Uitleg activiteit</a:t>
            </a:r>
            <a:r>
              <a:rPr i="0" lang="nl" sz="1200" u="none" cap="none" strike="noStrike">
                <a:solidFill>
                  <a:srgbClr val="000000"/>
                </a:solidFill>
                <a:latin typeface="Calibri"/>
                <a:ea typeface="Calibri"/>
                <a:cs typeface="Calibri"/>
                <a:sym typeface="Calibri"/>
              </a:rPr>
              <a:t> </a:t>
            </a:r>
            <a:br>
              <a:rPr i="0" lang="nl" sz="1200" u="none" cap="none" strike="noStrike">
                <a:solidFill>
                  <a:srgbClr val="000000"/>
                </a:solidFill>
                <a:latin typeface="Calibri"/>
                <a:ea typeface="Calibri"/>
                <a:cs typeface="Calibri"/>
                <a:sym typeface="Calibri"/>
              </a:rPr>
            </a:br>
            <a:r>
              <a:rPr i="0" lang="nl" sz="1200" u="none" cap="none" strike="noStrike">
                <a:solidFill>
                  <a:srgbClr val="000000"/>
                </a:solidFill>
                <a:latin typeface="Calibri"/>
                <a:ea typeface="Calibri"/>
                <a:cs typeface="Calibri"/>
                <a:sym typeface="Calibri"/>
              </a:rPr>
              <a:t>Het verhaal van Naäman lijkt wel de omgekeerde wereld. De belangrijke Naäman heeft de hulp nodig van zijn slavin en zijn dienaren om weer beter te kunnen worden. Voor God maakt het niet uit wie je bent, legeraanvoerder, slavin of dienaar, iedereen is gelijk. Modder lijkt ook onbelangrijk. En van modder een kunstwerk maken lijkt wel de omgekeerde wereld! Pak een takje of kwast en schilder het met modder! Vertel aan elkaar wat je hebt gemaakt en waarom. </a:t>
            </a:r>
            <a:endParaRPr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lang="nl" sz="1200">
                <a:latin typeface="Calibri"/>
                <a:ea typeface="Calibri"/>
                <a:cs typeface="Calibri"/>
                <a:sym typeface="Calibri"/>
              </a:rPr>
              <a:t>Vraag om</a:t>
            </a:r>
            <a:r>
              <a:rPr b="1" i="0" lang="nl" sz="1200" u="none" cap="none" strike="noStrike">
                <a:solidFill>
                  <a:srgbClr val="000000"/>
                </a:solidFill>
                <a:latin typeface="Calibri"/>
                <a:ea typeface="Calibri"/>
                <a:cs typeface="Calibri"/>
                <a:sym typeface="Calibri"/>
              </a:rPr>
              <a:t> door te praten:</a:t>
            </a:r>
            <a:endParaRPr b="1" i="0" sz="1200" u="none" cap="none" strike="noStrike">
              <a:solidFill>
                <a:srgbClr val="000000"/>
              </a:solidFill>
              <a:latin typeface="Calibri"/>
              <a:ea typeface="Calibri"/>
              <a:cs typeface="Calibri"/>
              <a:sym typeface="Calibri"/>
            </a:endParaRPr>
          </a:p>
          <a:p>
            <a:pPr indent="-304800" lvl="0" marL="457200" marR="0" rtl="0" algn="l">
              <a:lnSpc>
                <a:spcPct val="100000"/>
              </a:lnSpc>
              <a:spcBef>
                <a:spcPts val="0"/>
              </a:spcBef>
              <a:spcAft>
                <a:spcPts val="0"/>
              </a:spcAft>
              <a:buSzPts val="1200"/>
              <a:buFont typeface="Calibri"/>
              <a:buChar char="●"/>
            </a:pPr>
            <a:r>
              <a:rPr lang="nl" sz="1200">
                <a:latin typeface="Calibri"/>
                <a:ea typeface="Calibri"/>
                <a:cs typeface="Calibri"/>
                <a:sym typeface="Calibri"/>
              </a:rPr>
              <a:t>Wat zou jij willen omkeren in de wereld? </a:t>
            </a:r>
            <a:endParaRPr sz="1200">
              <a:latin typeface="Calibri"/>
              <a:ea typeface="Calibri"/>
              <a:cs typeface="Calibri"/>
              <a:sym typeface="Calibri"/>
            </a:endParaRPr>
          </a:p>
          <a:p>
            <a:pPr indent="-304800" lvl="0" marL="457200" marR="0" rtl="0" algn="l">
              <a:lnSpc>
                <a:spcPct val="100000"/>
              </a:lnSpc>
              <a:spcBef>
                <a:spcPts val="0"/>
              </a:spcBef>
              <a:spcAft>
                <a:spcPts val="0"/>
              </a:spcAft>
              <a:buSzPts val="1200"/>
              <a:buFont typeface="Calibri"/>
              <a:buChar char="●"/>
            </a:pPr>
            <a:r>
              <a:rPr lang="nl" sz="1200">
                <a:latin typeface="Calibri"/>
                <a:ea typeface="Calibri"/>
                <a:cs typeface="Calibri"/>
                <a:sym typeface="Calibri"/>
              </a:rPr>
              <a:t>Water zorgt in dit verhaal voor genezing. Kun je iets anders noemen uit de natuur wat een geneeskrachtige werking heeft? </a:t>
            </a:r>
            <a:endParaRPr sz="1200">
              <a:latin typeface="Calibri"/>
              <a:ea typeface="Calibri"/>
              <a:cs typeface="Calibri"/>
              <a:sym typeface="Calibri"/>
            </a:endParaRPr>
          </a:p>
          <a:p>
            <a:pPr indent="-304800" lvl="0" marL="457200" marR="0" rtl="0" algn="l">
              <a:lnSpc>
                <a:spcPct val="100000"/>
              </a:lnSpc>
              <a:spcBef>
                <a:spcPts val="0"/>
              </a:spcBef>
              <a:spcAft>
                <a:spcPts val="0"/>
              </a:spcAft>
              <a:buSzPts val="1200"/>
              <a:buFont typeface="Calibri"/>
              <a:buChar char="●"/>
            </a:pPr>
            <a:r>
              <a:rPr lang="nl" sz="1200">
                <a:latin typeface="Calibri"/>
                <a:ea typeface="Calibri"/>
                <a:cs typeface="Calibri"/>
                <a:sym typeface="Calibri"/>
              </a:rPr>
              <a:t>Wat zou God jou door de natuur willen laten zien? </a:t>
            </a:r>
            <a:endParaRPr sz="1200">
              <a:latin typeface="Calibri"/>
              <a:ea typeface="Calibri"/>
              <a:cs typeface="Calibri"/>
              <a:sym typeface="Calibri"/>
            </a:endParaRPr>
          </a:p>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pic>
        <p:nvPicPr>
          <p:cNvPr id="55" name="Google Shape;55;p2"/>
          <p:cNvPicPr preferRelativeResize="0"/>
          <p:nvPr/>
        </p:nvPicPr>
        <p:blipFill>
          <a:blip r:embed="rId4">
            <a:alphaModFix/>
          </a:blip>
          <a:stretch>
            <a:fillRect/>
          </a:stretch>
        </p:blipFill>
        <p:spPr>
          <a:xfrm>
            <a:off x="2490798" y="8545925"/>
            <a:ext cx="1652574" cy="1112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